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4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5.xml" ContentType="application/vnd.openxmlformats-officedocument.presentationml.notesSlide+xml"/>
  <Override PartName="/ppt/embeddings/oleObject6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35"/>
  </p:notesMasterIdLst>
  <p:handoutMasterIdLst>
    <p:handoutMasterId r:id="rId36"/>
  </p:handoutMasterIdLst>
  <p:sldIdLst>
    <p:sldId id="292" r:id="rId2"/>
    <p:sldId id="411" r:id="rId3"/>
    <p:sldId id="391" r:id="rId4"/>
    <p:sldId id="378" r:id="rId5"/>
    <p:sldId id="389" r:id="rId6"/>
    <p:sldId id="404" r:id="rId7"/>
    <p:sldId id="405" r:id="rId8"/>
    <p:sldId id="412" r:id="rId9"/>
    <p:sldId id="379" r:id="rId10"/>
    <p:sldId id="392" r:id="rId11"/>
    <p:sldId id="393" r:id="rId12"/>
    <p:sldId id="394" r:id="rId13"/>
    <p:sldId id="395" r:id="rId14"/>
    <p:sldId id="396" r:id="rId15"/>
    <p:sldId id="402" r:id="rId16"/>
    <p:sldId id="380" r:id="rId17"/>
    <p:sldId id="381" r:id="rId18"/>
    <p:sldId id="399" r:id="rId19"/>
    <p:sldId id="409" r:id="rId20"/>
    <p:sldId id="408" r:id="rId21"/>
    <p:sldId id="406" r:id="rId22"/>
    <p:sldId id="407" r:id="rId23"/>
    <p:sldId id="400" r:id="rId24"/>
    <p:sldId id="383" r:id="rId25"/>
    <p:sldId id="384" r:id="rId26"/>
    <p:sldId id="387" r:id="rId27"/>
    <p:sldId id="410" r:id="rId28"/>
    <p:sldId id="382" r:id="rId29"/>
    <p:sldId id="386" r:id="rId30"/>
    <p:sldId id="414" r:id="rId31"/>
    <p:sldId id="413" r:id="rId32"/>
    <p:sldId id="308" r:id="rId33"/>
    <p:sldId id="365" r:id="rId34"/>
  </p:sldIdLst>
  <p:sldSz cx="9144000" cy="6858000" type="screen4x3"/>
  <p:notesSz cx="6858000" cy="9180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FFFF"/>
    <a:srgbClr val="BC3700"/>
    <a:srgbClr val="00279F"/>
    <a:srgbClr val="FDC0E5"/>
    <a:srgbClr val="8CF4EA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35" autoAdjust="0"/>
    <p:restoredTop sz="78133" autoAdjust="0"/>
  </p:normalViewPr>
  <p:slideViewPr>
    <p:cSldViewPr snapToGrid="0">
      <p:cViewPr>
        <p:scale>
          <a:sx n="80" d="100"/>
          <a:sy n="80" d="100"/>
        </p:scale>
        <p:origin x="-165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-1776" y="-11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Relationship Id="rId2" Type="http://schemas.openxmlformats.org/officeDocument/2006/relationships/image" Target="../media/image3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96E456ED-854A-4A7D-916D-A4CB28D91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24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9CCA8F3B-B66C-4E81-8C35-1462B36AECB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4" name="Rectangle 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5" name="Rectangle 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0863"/>
            <a:ext cx="50292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notes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4204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Credit:</a:t>
            </a:r>
          </a:p>
          <a:p>
            <a:r>
              <a:rPr lang="en-US" dirty="0" smtClean="0"/>
              <a:t>Martin</a:t>
            </a:r>
            <a:r>
              <a:rPr lang="en-US" baseline="0" dirty="0" smtClean="0"/>
              <a:t> Brown</a:t>
            </a:r>
          </a:p>
          <a:p>
            <a:r>
              <a:rPr lang="en-US" baseline="0" dirty="0" smtClean="0"/>
              <a:t>PSU</a:t>
            </a:r>
          </a:p>
          <a:p>
            <a:r>
              <a:rPr lang="en-US" baseline="0" dirty="0" smtClean="0"/>
              <a:t>City of Portland</a:t>
            </a:r>
          </a:p>
          <a:p>
            <a:r>
              <a:rPr lang="en-US" baseline="0" dirty="0" smtClean="0"/>
              <a:t>Metro</a:t>
            </a:r>
          </a:p>
          <a:p>
            <a:r>
              <a:rPr lang="en-US" baseline="0" dirty="0" smtClean="0"/>
              <a:t>AccessoryDwellings.org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07387-FEF2-406E-A3F3-EB49A708FD8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82E3B-FEF1-42C3-9A9C-6CC98A74CB1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Could use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A8F3B-B66C-4E81-8C35-1462B36AECB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A8F3B-B66C-4E81-8C35-1462B36AECB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A8F3B-B66C-4E81-8C35-1462B36AECB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A8F3B-B66C-4E81-8C35-1462B36AECB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FD71-9226-4689-92C4-466242ECE2E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FD71-9226-4689-92C4-466242ECE2E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32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32079" y="462225"/>
            <a:ext cx="7566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Oregon Department of Environmental</a:t>
            </a:r>
            <a:r>
              <a:rPr lang="en-US" sz="2400" b="1" baseline="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Quality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741" y="1597688"/>
            <a:ext cx="8420518" cy="480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023" y="1587640"/>
            <a:ext cx="3964913" cy="4813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159" y="1578220"/>
            <a:ext cx="3949841" cy="48225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644" y="274637"/>
            <a:ext cx="7676941" cy="91106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87640"/>
            <a:ext cx="4040188" cy="8213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21653"/>
            <a:ext cx="4040188" cy="39791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81147"/>
            <a:ext cx="4041775" cy="8304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21653"/>
            <a:ext cx="4041775" cy="39791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176" y="1587640"/>
            <a:ext cx="3004457" cy="69333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88504"/>
            <a:ext cx="5111750" cy="481229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91024"/>
            <a:ext cx="3008313" cy="41097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2166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7640"/>
            <a:ext cx="5486400" cy="34465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88402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644" y="120580"/>
            <a:ext cx="6752492" cy="12962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1741" y="1426866"/>
            <a:ext cx="6732395" cy="49739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 descr="DEQcolorwtext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8072245" y="5785258"/>
            <a:ext cx="481497" cy="1111334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 userDrawn="1"/>
        </p:nvSpPr>
        <p:spPr bwMode="auto">
          <a:xfrm rot="5400000">
            <a:off x="4172630" y="3534564"/>
            <a:ext cx="6556441" cy="90436"/>
          </a:xfrm>
          <a:prstGeom prst="rect">
            <a:avLst/>
          </a:prstGeom>
          <a:solidFill>
            <a:srgbClr val="008B7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66892" y="341644"/>
            <a:ext cx="1176494" cy="53859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2176" y="341644"/>
            <a:ext cx="6631912" cy="624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 descr="DEQcolorwtext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8072245" y="5785258"/>
            <a:ext cx="481497" cy="1111334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 userDrawn="1"/>
        </p:nvSpPr>
        <p:spPr bwMode="auto">
          <a:xfrm rot="5400000">
            <a:off x="4172630" y="3534564"/>
            <a:ext cx="6556441" cy="90436"/>
          </a:xfrm>
          <a:prstGeom prst="rect">
            <a:avLst/>
          </a:prstGeom>
          <a:solidFill>
            <a:srgbClr val="008B7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831" y="120580"/>
            <a:ext cx="7662706" cy="11354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21547" y="1597688"/>
            <a:ext cx="8611438" cy="4903596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68D-E5D1-44C0-A2BE-F56933B520F1}" type="datetime1">
              <a:rPr lang="en-GB" smtClean="0">
                <a:solidFill>
                  <a:srgbClr val="676A55"/>
                </a:solidFill>
              </a:rPr>
              <a:pPr/>
              <a:t>11/9/14</a:t>
            </a:fld>
            <a:endParaRPr lang="en-US">
              <a:solidFill>
                <a:srgbClr val="676A5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1219200"/>
            <a:ext cx="533400" cy="228601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F352D7C-DF7B-440C-A96A-99115F1A771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2133600"/>
            <a:ext cx="3467100" cy="3352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9700" y="2133600"/>
            <a:ext cx="3467100" cy="160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9700" y="3886200"/>
            <a:ext cx="3467100" cy="160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600200" y="1447800"/>
            <a:ext cx="7543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1219201"/>
            <a:ext cx="533400" cy="228601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F352D7C-DF7B-440C-A96A-99115F1A771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401934" y="1296236"/>
            <a:ext cx="8742066" cy="120582"/>
          </a:xfrm>
          <a:prstGeom prst="rect">
            <a:avLst/>
          </a:prstGeom>
          <a:solidFill>
            <a:srgbClr val="008B7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1741" y="1597688"/>
            <a:ext cx="8420518" cy="480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1451" y="120581"/>
            <a:ext cx="7717133" cy="1105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8" name="Picture 7" descr="DEQcolorwtext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435217" y="145213"/>
            <a:ext cx="433390" cy="1000299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6807758" y="63663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F4E6F-C95B-4210-8A7B-3EA08B1CA6C6}" type="datetimeFigureOut">
              <a:rPr lang="en-US" smtClean="0"/>
              <a:pPr/>
              <a:t>11/9/14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q.state.or.us/lq/sw/wasteprevention/greenbuilding.htm" TargetMode="External"/><Relationship Id="rId4" Type="http://schemas.openxmlformats.org/officeDocument/2006/relationships/image" Target="../media/image3.jpeg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36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37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3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palmeri.jordan@deq.state.or.us" TargetMode="External"/><Relationship Id="rId4" Type="http://schemas.openxmlformats.org/officeDocument/2006/relationships/hyperlink" Target="http://www.deq.state.or.us/lq/sw/wasteprevention/greenbuilding.htm" TargetMode="External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9144000" cy="148467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</a:rPr>
              <a:t>Accessory Dwelling Unit (ADU)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Development Trends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19800" y="2819400"/>
            <a:ext cx="2819400" cy="76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501825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</a:rPr>
              <a:t>More details: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hlinkClick r:id="rId3"/>
              </a:rPr>
              <a:t>http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hlinkClick r:id="rId3"/>
              </a:rPr>
              <a:t>://www.deq.state.or.us/lq/sw/wasteprevention/greenbuilding.htm</a:t>
            </a:r>
            <a:endParaRPr lang="en-US" sz="1600" dirty="0">
              <a:solidFill>
                <a:prstClr val="black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1827043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Housing Land Advocates Conference</a:t>
            </a:r>
          </a:p>
          <a:p>
            <a:r>
              <a:rPr lang="en-US" sz="1600" b="1" dirty="0" smtClean="0">
                <a:latin typeface="+mj-lt"/>
              </a:rPr>
              <a:t>November 7</a:t>
            </a:r>
            <a:r>
              <a:rPr lang="en-US" sz="1600" b="1" baseline="30000" dirty="0" smtClean="0">
                <a:latin typeface="+mj-lt"/>
              </a:rPr>
              <a:t>th</a:t>
            </a:r>
            <a:r>
              <a:rPr lang="en-US" sz="1600" b="1" dirty="0" smtClean="0">
                <a:latin typeface="+mj-lt"/>
              </a:rPr>
              <a:t>, 2014</a:t>
            </a:r>
            <a:endParaRPr lang="en-US" sz="16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0" y="3016770"/>
            <a:ext cx="3276600" cy="79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19088" fontAlgn="base">
              <a:lnSpc>
                <a:spcPct val="80000"/>
              </a:lnSpc>
              <a:spcBef>
                <a:spcPts val="700"/>
              </a:spcBef>
              <a:spcAft>
                <a:spcPct val="0"/>
              </a:spcAft>
              <a:buClr>
                <a:srgbClr val="B0CCB0"/>
              </a:buClr>
              <a:buSzPct val="60000"/>
              <a:defRPr/>
            </a:pPr>
            <a:r>
              <a:rPr lang="en-US" sz="1400" dirty="0" smtClean="0">
                <a:latin typeface="+mj-lt"/>
              </a:rPr>
              <a:t>Jordan </a:t>
            </a:r>
            <a:r>
              <a:rPr lang="en-US" sz="1400" dirty="0" err="1" smtClean="0">
                <a:latin typeface="+mj-lt"/>
              </a:rPr>
              <a:t>Palmeri</a:t>
            </a:r>
            <a:endParaRPr lang="en-US" sz="1400" dirty="0" smtClean="0">
              <a:latin typeface="+mj-lt"/>
            </a:endParaRPr>
          </a:p>
          <a:p>
            <a:pPr indent="-319088" fontAlgn="base">
              <a:lnSpc>
                <a:spcPct val="80000"/>
              </a:lnSpc>
              <a:spcBef>
                <a:spcPts val="700"/>
              </a:spcBef>
              <a:spcAft>
                <a:spcPct val="0"/>
              </a:spcAft>
              <a:buClr>
                <a:srgbClr val="B0CCB0"/>
              </a:buClr>
              <a:buSzPct val="60000"/>
              <a:defRPr/>
            </a:pPr>
            <a:r>
              <a:rPr lang="en-US" sz="1400" dirty="0" smtClean="0">
                <a:latin typeface="+mj-lt"/>
              </a:rPr>
              <a:t>Oregon Dept of Environmental Quality</a:t>
            </a:r>
          </a:p>
          <a:p>
            <a:pPr indent="-319088" fontAlgn="base">
              <a:lnSpc>
                <a:spcPct val="80000"/>
              </a:lnSpc>
              <a:spcBef>
                <a:spcPts val="700"/>
              </a:spcBef>
              <a:spcAft>
                <a:spcPct val="0"/>
              </a:spcAft>
              <a:buClr>
                <a:srgbClr val="B0CCB0"/>
              </a:buClr>
              <a:buSzPct val="60000"/>
              <a:defRPr/>
            </a:pPr>
            <a:r>
              <a:rPr lang="en-US" sz="1400" dirty="0" smtClean="0">
                <a:latin typeface="+mj-lt"/>
              </a:rPr>
              <a:t>palmeri.jordan@deq.state.or.us</a:t>
            </a:r>
          </a:p>
        </p:txBody>
      </p:sp>
      <p:pic>
        <p:nvPicPr>
          <p:cNvPr id="17410" name="Picture 2" descr="http://accessorydwellings.files.wordpress.com/2014/04/dyer-ad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7559"/>
            <a:ext cx="4905375" cy="4991100"/>
          </a:xfrm>
          <a:prstGeom prst="rect">
            <a:avLst/>
          </a:prstGeom>
          <a:noFill/>
        </p:spPr>
      </p:pic>
      <p:pic>
        <p:nvPicPr>
          <p:cNvPr id="10" name="Picture 9" descr="DEQsmallcolor.tif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48893" y="4102221"/>
            <a:ext cx="1062843" cy="244215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What’s an accessory dwelling unit (ADU)?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 does Oregon DEQ like them?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Development trends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Occupancy stats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Do they provide affordable housing?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ADU potential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oter Placeholder 2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700" dirty="0" smtClean="0"/>
              <a:t>Photo: City of Santa Cruz</a:t>
            </a:r>
            <a:endParaRPr lang="en-US" sz="70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What’s an Accessory Dwelling Unit (ADU)?</a:t>
            </a:r>
            <a:endParaRPr lang="en-US" dirty="0">
              <a:latin typeface="Corbel" pitchFamily="34" charset="0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1676400"/>
            <a:ext cx="3200400" cy="132343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An accessory dwelling unit (ADU) is a second dwelling unit on a single family residential lot.  They’re also called granny flats, mother-in-law suites, in-law suites, etc.</a:t>
            </a:r>
            <a:endParaRPr lang="en-US" dirty="0" smtClean="0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6603" y="3875964"/>
            <a:ext cx="3191940" cy="2164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3713" y="3578405"/>
            <a:ext cx="3013881" cy="270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97153" y="3269130"/>
            <a:ext cx="4201939" cy="319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Oregon DEQ like them?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2FA102AE-D630-4C9E-AED5-CB832BEF6A6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683" y="1460309"/>
            <a:ext cx="7888407" cy="542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Small </a:t>
            </a:r>
            <a:r>
              <a:rPr lang="en-US" sz="4400" u="sng" dirty="0" smtClean="0"/>
              <a:t>is</a:t>
            </a:r>
            <a:r>
              <a:rPr lang="en-US" dirty="0" smtClean="0"/>
              <a:t> a green building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688" y="1459665"/>
            <a:ext cx="7474424" cy="5343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5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b="1" dirty="0" smtClean="0"/>
              <a:t>Source: City of Milwaukie and URBSWORKS</a:t>
            </a:r>
            <a:endParaRPr lang="en-US" sz="1000" b="1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3405" y="141768"/>
            <a:ext cx="8153400" cy="990600"/>
          </a:xfrm>
        </p:spPr>
        <p:txBody>
          <a:bodyPr/>
          <a:lstStyle/>
          <a:p>
            <a:pPr algn="l"/>
            <a:r>
              <a:rPr lang="en-US" sz="2800" b="0" dirty="0" smtClean="0"/>
              <a:t>House size has increased</a:t>
            </a:r>
            <a:endParaRPr lang="en-US" sz="2800" b="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458200" cy="451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focus on ADUs?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19" y="1467063"/>
            <a:ext cx="5104265" cy="4803112"/>
          </a:xfrm>
        </p:spPr>
        <p:txBody>
          <a:bodyPr/>
          <a:lstStyle/>
          <a:p>
            <a:r>
              <a:rPr lang="en-US" sz="2000" dirty="0" smtClean="0"/>
              <a:t>Mismatch between household size and house size (consumption patterns)</a:t>
            </a:r>
          </a:p>
          <a:p>
            <a:r>
              <a:rPr lang="en-US" sz="2000" dirty="0" smtClean="0"/>
              <a:t>Single family construction has largest </a:t>
            </a:r>
            <a:r>
              <a:rPr lang="en-US" sz="2000" dirty="0" err="1" smtClean="0"/>
              <a:t>sqft</a:t>
            </a:r>
            <a:r>
              <a:rPr lang="en-US" sz="2000" dirty="0" smtClean="0"/>
              <a:t>/person ratios</a:t>
            </a:r>
          </a:p>
          <a:p>
            <a:pPr lvl="1"/>
            <a:r>
              <a:rPr lang="en-US" sz="2000" dirty="0" smtClean="0"/>
              <a:t>64% of Oregon population in single family detached</a:t>
            </a:r>
          </a:p>
          <a:p>
            <a:pPr lvl="1"/>
            <a:r>
              <a:rPr lang="en-US" sz="2000" dirty="0" smtClean="0"/>
              <a:t>Good way to introducing smaller SF housing to market</a:t>
            </a:r>
          </a:p>
          <a:p>
            <a:r>
              <a:rPr lang="en-US" sz="2000" dirty="0" smtClean="0"/>
              <a:t>Multifamily already small</a:t>
            </a:r>
          </a:p>
          <a:p>
            <a:r>
              <a:rPr lang="en-US" sz="2000" dirty="0" smtClean="0"/>
              <a:t>Most ADUs are urban infill that utilize existing infrastructure</a:t>
            </a:r>
          </a:p>
          <a:p>
            <a:r>
              <a:rPr lang="en-US" sz="2000" dirty="0" smtClean="0"/>
              <a:t>Nice package that had potential environmental, social, and economic benefits</a:t>
            </a:r>
          </a:p>
          <a:p>
            <a:r>
              <a:rPr lang="en-US" sz="2000" dirty="0" smtClean="0"/>
              <a:t>Wanted to leverage other momentum in ADU industry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 lvl="1"/>
            <a:endParaRPr lang="en-US" sz="2000" dirty="0" smtClean="0"/>
          </a:p>
        </p:txBody>
      </p:sp>
      <p:pic>
        <p:nvPicPr>
          <p:cNvPr id="180228" name="Picture 4" descr="http://accessorydwellings.files.wordpress.com/2014/01/don-golden-adu-lof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1141" y="1757547"/>
            <a:ext cx="3383015" cy="4510686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 permits in Portland,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http://accessorydwellings.files.wordpress.com/2014/03/adus-by-year-bar-char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841" y="1501254"/>
            <a:ext cx="8529851" cy="522022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ADUs being built?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9812" name="Picture 4" descr="http://accessorydwellings.files.wordpress.com/2013/05/slide1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2380" y="1460311"/>
            <a:ext cx="7069477" cy="530210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ADUs being built?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3906" name="Picture 2" descr="http://accessorydwellings.files.wordpress.com/2013/05/slide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4251" y="1473959"/>
            <a:ext cx="7178723" cy="5384042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ADUs being built?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882" name="Picture 2" descr="http://accessorydwellings.files.wordpress.com/2013/05/slide3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860" y="1473957"/>
            <a:ext cx="6996689" cy="5247517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ADUs being built?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1858" name="Picture 2" descr="http://accessorydwellings.files.wordpress.com/2013/05/slide4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2380" y="1487605"/>
            <a:ext cx="6978492" cy="5233869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ADUs being built?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0834" name="Picture 2" descr="http://accessorydwellings.files.wordpress.com/2013/05/slide5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605" y="1542197"/>
            <a:ext cx="6905702" cy="5179277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ADUs being built?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194" y="1503297"/>
            <a:ext cx="8639033" cy="535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Research of ADU owners</a:t>
            </a:r>
            <a:endParaRPr lang="en-US" dirty="0"/>
          </a:p>
        </p:txBody>
      </p:sp>
      <p:pic>
        <p:nvPicPr>
          <p:cNvPr id="4" name="Content Placeholder 3" descr="ADU survey cov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7625" y="1955056"/>
            <a:ext cx="4778525" cy="382033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71497" y="1965279"/>
          <a:ext cx="4940489" cy="3759957"/>
        </p:xfrm>
        <a:graphic>
          <a:graphicData uri="http://schemas.openxmlformats.org/drawingml/2006/table">
            <a:tbl>
              <a:tblPr/>
              <a:tblGrid>
                <a:gridCol w="1060229"/>
                <a:gridCol w="1142241"/>
                <a:gridCol w="936717"/>
                <a:gridCol w="897193"/>
                <a:gridCol w="904109"/>
              </a:tblGrid>
              <a:tr h="727501">
                <a:tc gridSpan="5"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Table 2: Final Response Rates</a:t>
                      </a:r>
                      <a:endParaRPr lang="en-US" sz="1050" b="1" dirty="0">
                        <a:solidFill>
                          <a:srgbClr val="00759A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 anchor="ctr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743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0757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solidFill>
                          <a:srgbClr val="00759A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73025" marR="73025" marT="18415" marB="184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759A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Target Completes</a:t>
                      </a:r>
                      <a:endParaRPr lang="en-US" sz="130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759A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Total Completes</a:t>
                      </a:r>
                      <a:endParaRPr lang="en-US" sz="130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759A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Valid Sample</a:t>
                      </a:r>
                      <a:endParaRPr lang="en-US" sz="1300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759A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Response Rate</a:t>
                      </a:r>
                      <a:endParaRPr lang="en-US" sz="130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22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</a:rPr>
                        <a:t>Portland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73025" marR="73025" marT="8890" marB="184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248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290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673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43.2%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3122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</a:rPr>
                        <a:t>Eugene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73025" marR="73025" marT="8890" marB="184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82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49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91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53.8%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122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</a:rPr>
                        <a:t>Ashland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73025" marR="73025" marT="8890" marB="184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66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45.5%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22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474334"/>
                          </a:solidFill>
                          <a:latin typeface="Verdana"/>
                          <a:ea typeface="Times New Roman"/>
                        </a:rPr>
                        <a:t>Total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73025" marR="73025" marT="8890" marB="184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solidFill>
                          <a:srgbClr val="474334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369</a:t>
                      </a:r>
                      <a:endParaRPr lang="en-US" sz="1050">
                        <a:solidFill>
                          <a:srgbClr val="474334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830</a:t>
                      </a:r>
                      <a:endParaRPr lang="en-US" sz="1050">
                        <a:solidFill>
                          <a:srgbClr val="474334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47433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44.6%</a:t>
                      </a:r>
                      <a:endParaRPr lang="en-US" sz="1050" dirty="0">
                        <a:solidFill>
                          <a:srgbClr val="474334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74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ADUs providing housing?</a:t>
            </a:r>
            <a:endParaRPr lang="en-US" dirty="0"/>
          </a:p>
        </p:txBody>
      </p:sp>
      <p:pic>
        <p:nvPicPr>
          <p:cNvPr id="7" name="Picture 6" descr="uses-of-adus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4907" y="1572336"/>
            <a:ext cx="7790438" cy="528566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 Size</a:t>
            </a:r>
            <a:endParaRPr lang="en-US" dirty="0"/>
          </a:p>
        </p:txBody>
      </p:sp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64524" y="6155141"/>
            <a:ext cx="7547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Average ADU household size = 1.45 people</a:t>
            </a:r>
          </a:p>
          <a:p>
            <a:endParaRPr lang="en-US" sz="2800" b="1" dirty="0"/>
          </a:p>
        </p:txBody>
      </p:sp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7483" y="1617450"/>
            <a:ext cx="6488018" cy="4323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 owner status?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670" y="1542906"/>
            <a:ext cx="8603966" cy="5181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lives in ADUs?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879" y="1469032"/>
            <a:ext cx="7716789" cy="534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lives in ADUs?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375" y="1439814"/>
            <a:ext cx="8451642" cy="541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lives in ADUs?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6977" name="Object 1"/>
          <p:cNvGraphicFramePr>
            <a:graphicFrameLocks noChangeAspect="1"/>
          </p:cNvGraphicFramePr>
          <p:nvPr/>
        </p:nvGraphicFramePr>
        <p:xfrm>
          <a:off x="518615" y="1464430"/>
          <a:ext cx="7383439" cy="5202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72" r:id="rId3" imgW="4320000" imgH="3525120" progId="">
                  <p:embed/>
                </p:oleObj>
              </mc:Choice>
              <mc:Fallback>
                <p:oleObj r:id="rId3" imgW="4320000" imgH="35251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615" y="1464430"/>
                        <a:ext cx="7383439" cy="52025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owns Portland ADUs?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8001" name="Object 1"/>
          <p:cNvGraphicFramePr>
            <a:graphicFrameLocks noChangeAspect="1"/>
          </p:cNvGraphicFramePr>
          <p:nvPr/>
        </p:nvGraphicFramePr>
        <p:xfrm>
          <a:off x="668740" y="1551159"/>
          <a:ext cx="6741993" cy="5468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03" r:id="rId3" imgW="4320000" imgH="3525120" progId="">
                  <p:embed/>
                </p:oleObj>
              </mc:Choice>
              <mc:Fallback>
                <p:oleObj r:id="rId3" imgW="4320000" imgH="3525120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740" y="1551159"/>
                        <a:ext cx="6741993" cy="54681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ADUs have low environmental impact?</a:t>
            </a:r>
            <a:endParaRPr lang="en-US" dirty="0"/>
          </a:p>
        </p:txBody>
      </p:sp>
      <p:pic>
        <p:nvPicPr>
          <p:cNvPr id="8" name="Content Placeholder 7" descr="living-area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1320" y="1475423"/>
            <a:ext cx="7751928" cy="5205156"/>
          </a:xfrm>
        </p:spPr>
      </p:pic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ADUs cause parking problems?</a:t>
            </a:r>
            <a:endParaRPr lang="en-US" dirty="0"/>
          </a:p>
        </p:txBody>
      </p:sp>
      <p:pic>
        <p:nvPicPr>
          <p:cNvPr id="4" name="Content Placeholder 3" descr="cars-per-household-type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05470" y="1472419"/>
            <a:ext cx="6741994" cy="4497632"/>
          </a:xfrm>
        </p:spPr>
      </p:pic>
      <p:sp>
        <p:nvSpPr>
          <p:cNvPr id="5" name="TextBox 4"/>
          <p:cNvSpPr txBox="1"/>
          <p:nvPr/>
        </p:nvSpPr>
        <p:spPr>
          <a:xfrm>
            <a:off x="450376" y="6053737"/>
            <a:ext cx="779287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 smtClean="0"/>
              <a:t>Each ADU contributes 0.46 street parked cars</a:t>
            </a:r>
            <a:endParaRPr lang="en-US" i="1" dirty="0"/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ADUs support the community economically?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854" y="6066430"/>
            <a:ext cx="7738280" cy="511791"/>
          </a:xfrm>
          <a:ln>
            <a:solidFill>
              <a:schemeClr val="tx1"/>
            </a:solidFill>
          </a:ln>
        </p:spPr>
        <p:txBody>
          <a:bodyPr/>
          <a:lstStyle/>
          <a:p>
            <a:pPr algn="ctr">
              <a:buNone/>
            </a:pPr>
            <a:r>
              <a:rPr lang="en-US" i="1" dirty="0" smtClean="0"/>
              <a:t>Average property tax increase of $1134 per property</a:t>
            </a:r>
          </a:p>
          <a:p>
            <a:pPr algn="ctr">
              <a:buNone/>
            </a:pPr>
            <a:endParaRPr lang="en-US" i="1" dirty="0"/>
          </a:p>
        </p:txBody>
      </p:sp>
      <p:sp>
        <p:nvSpPr>
          <p:cNvPr id="1904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0465" name="Object 1"/>
          <p:cNvGraphicFramePr>
            <a:graphicFrameLocks noChangeAspect="1"/>
          </p:cNvGraphicFramePr>
          <p:nvPr/>
        </p:nvGraphicFramePr>
        <p:xfrm>
          <a:off x="1719619" y="1624084"/>
          <a:ext cx="5295330" cy="4319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67" r:id="rId3" imgW="4320000" imgH="3525120" progId="StaticEnhancedMetafile">
                  <p:embed/>
                </p:oleObj>
              </mc:Choice>
              <mc:Fallback>
                <p:oleObj r:id="rId3" imgW="4320000" imgH="3525120" progId="StaticEnhanced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619" y="1624084"/>
                        <a:ext cx="5295330" cy="43192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ADU construction</a:t>
            </a:r>
            <a:endParaRPr lang="en-US" dirty="0"/>
          </a:p>
        </p:txBody>
      </p:sp>
      <p:sp>
        <p:nvSpPr>
          <p:cNvPr id="1771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7153" name="Object 1"/>
          <p:cNvGraphicFramePr>
            <a:graphicFrameLocks noChangeAspect="1"/>
          </p:cNvGraphicFramePr>
          <p:nvPr/>
        </p:nvGraphicFramePr>
        <p:xfrm>
          <a:off x="218364" y="1937982"/>
          <a:ext cx="4220881" cy="3439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57" r:id="rId3" imgW="4320000" imgH="3525120" progId="StaticEnhancedMetafile">
                  <p:embed/>
                </p:oleObj>
              </mc:Choice>
              <mc:Fallback>
                <p:oleObj r:id="rId3" imgW="4320000" imgH="3525120" progId="StaticEnhanced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364" y="1937982"/>
                        <a:ext cx="4220881" cy="3439236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7155" name="Object 3"/>
          <p:cNvGraphicFramePr>
            <a:graphicFrameLocks noChangeAspect="1"/>
          </p:cNvGraphicFramePr>
          <p:nvPr/>
        </p:nvGraphicFramePr>
        <p:xfrm>
          <a:off x="4611082" y="1924334"/>
          <a:ext cx="4198548" cy="3421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58" r:id="rId5" imgW="4320000" imgH="3525120" progId="StaticEnhancedMetafile">
                  <p:embed/>
                </p:oleObj>
              </mc:Choice>
              <mc:Fallback>
                <p:oleObj r:id="rId5" imgW="4320000" imgH="3525120" progId="StaticEnhancedMetafile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1082" y="1924334"/>
                        <a:ext cx="4198548" cy="3421039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2008" y="5527343"/>
            <a:ext cx="43809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Detached ADU </a:t>
            </a:r>
          </a:p>
          <a:p>
            <a:r>
              <a:rPr lang="en-US" dirty="0" smtClean="0"/>
              <a:t>- </a:t>
            </a:r>
            <a:r>
              <a:rPr lang="en-US" sz="2000" dirty="0" smtClean="0"/>
              <a:t>Average cost </a:t>
            </a:r>
            <a:r>
              <a:rPr lang="en-US" dirty="0" smtClean="0"/>
              <a:t>$100,000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97105" y="5515970"/>
            <a:ext cx="40647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Attached ADU </a:t>
            </a:r>
          </a:p>
          <a:p>
            <a:r>
              <a:rPr lang="en-US" dirty="0" smtClean="0"/>
              <a:t>- </a:t>
            </a:r>
            <a:r>
              <a:rPr lang="en-US" sz="2000" dirty="0" smtClean="0"/>
              <a:t>Average cost </a:t>
            </a:r>
            <a:r>
              <a:rPr lang="en-US" dirty="0" smtClean="0"/>
              <a:t>$50,000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1" y="1514901"/>
          <a:ext cx="5363570" cy="4817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r:id="rId4" imgW="4320000" imgH="3525120" progId="">
                  <p:embed/>
                </p:oleObj>
              </mc:Choice>
              <mc:Fallback>
                <p:oleObj r:id="rId4" imgW="4320000" imgH="3525120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1514901"/>
                        <a:ext cx="5363570" cy="48176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8728" y="1719618"/>
            <a:ext cx="3944203" cy="4585648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ADU </a:t>
            </a:r>
            <a:r>
              <a:rPr lang="en-US" dirty="0" err="1" smtClean="0"/>
              <a:t>avg</a:t>
            </a:r>
            <a:r>
              <a:rPr lang="en-US" dirty="0" smtClean="0"/>
              <a:t> $756/month </a:t>
            </a:r>
            <a:r>
              <a:rPr lang="en-US" sz="1600" dirty="0" smtClean="0"/>
              <a:t>(with $0 rents)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Comparable multi-family rent </a:t>
            </a:r>
            <a:r>
              <a:rPr lang="en-US" dirty="0" err="1" smtClean="0"/>
              <a:t>avg</a:t>
            </a:r>
            <a:r>
              <a:rPr lang="en-US" dirty="0" smtClean="0"/>
              <a:t> 778sqft/month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ADU </a:t>
            </a:r>
            <a:r>
              <a:rPr lang="en-US" dirty="0" err="1" smtClean="0"/>
              <a:t>avg</a:t>
            </a:r>
            <a:r>
              <a:rPr lang="en-US" dirty="0" smtClean="0"/>
              <a:t> $872/month  </a:t>
            </a:r>
            <a:r>
              <a:rPr lang="en-US" sz="1600" dirty="0" smtClean="0"/>
              <a:t>(w/o $0 rents)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Rental rates</a:t>
            </a:r>
            <a:endParaRPr lang="en-US" dirty="0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614150" y="2784143"/>
            <a:ext cx="586854" cy="2893326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024651" y="4478740"/>
            <a:ext cx="3944203" cy="1417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17910" y="4776716"/>
            <a:ext cx="3630305" cy="10918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ADUs provide affordable housing?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97944"/>
            <a:ext cx="4107972" cy="246934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13% of ADU occupants are charged $0 in rent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5% of ADU occupants are charged&lt;$500/month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0" y="3684896"/>
            <a:ext cx="8420518" cy="1637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48% of ADU owners are between 55 and 74 years old.  The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ADU will make their housing more affordable into retirement.  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3971489" y="1910684"/>
            <a:ext cx="709684" cy="1487605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763060" y="1883388"/>
            <a:ext cx="1787857" cy="152855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18% of ADUs provide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affordable housing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6635077" y="1858367"/>
            <a:ext cx="709684" cy="1487605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413007" y="1899310"/>
            <a:ext cx="1608161" cy="152627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85% of these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tenants are family or friends of the ADU owner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419367"/>
            <a:ext cx="2047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Occupant</a:t>
            </a:r>
            <a:endParaRPr lang="en-US" sz="2800" b="1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3687170"/>
            <a:ext cx="2047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Owner</a:t>
            </a:r>
            <a:endParaRPr lang="en-US" sz="2800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450030"/>
            <a:ext cx="2047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Developer</a:t>
            </a:r>
            <a:endParaRPr lang="en-US" sz="2800" b="1" u="sng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0" y="5452280"/>
            <a:ext cx="8420518" cy="1637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2400" kern="0" dirty="0" smtClean="0">
                <a:latin typeface="+mn-lt"/>
              </a:rPr>
              <a:t>Average cost of new ADU is $78,000.  How does this compare to the cost of a new affordable housing unit?  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Future ADU trend? </a:t>
            </a:r>
            <a:br>
              <a:rPr lang="en-US" dirty="0" smtClean="0"/>
            </a:br>
            <a:r>
              <a:rPr lang="en-US" sz="2000" i="1" dirty="0" smtClean="0"/>
              <a:t>Separating ownership to create affordable starter homes?</a:t>
            </a:r>
            <a:endParaRPr lang="en-US" i="1" dirty="0"/>
          </a:p>
        </p:txBody>
      </p:sp>
      <p:pic>
        <p:nvPicPr>
          <p:cNvPr id="4" name="Picture 7" descr="Sabin Green - compress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24083"/>
            <a:ext cx="4419598" cy="368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3538" name="Picture 2" descr="https://accessorydwellings.files.wordpress.com/2014/10/kristy-lakin-ad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0910" y="2044832"/>
            <a:ext cx="4145289" cy="301848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59809" y="5404513"/>
            <a:ext cx="3534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Sabin Green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47230" y="5434083"/>
            <a:ext cx="3534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Woodstock Gardens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Accessorydwellings.org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1741" y="1597688"/>
            <a:ext cx="6175537" cy="480311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92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421" y="1501253"/>
            <a:ext cx="6114197" cy="47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28055" y="6210764"/>
            <a:ext cx="507696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Accessorydwellings.org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0503" y="1525033"/>
            <a:ext cx="23178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Includes: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Case studies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Videos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Tour info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Zoning code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Appraisal guide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Financing guide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Research</a:t>
            </a:r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507" y="251637"/>
            <a:ext cx="82296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600" b="0" dirty="0" smtClean="0"/>
              <a:t>Accessory Dwelling Unit (ADU) Potential</a:t>
            </a:r>
            <a:endParaRPr lang="en-US" sz="3600" b="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6840" y="1828800"/>
            <a:ext cx="9000960" cy="403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1219200"/>
            <a:ext cx="533400" cy="304800"/>
          </a:xfrm>
          <a:prstGeom prst="rect">
            <a:avLst/>
          </a:prstGeom>
        </p:spPr>
        <p:txBody>
          <a:bodyPr/>
          <a:lstStyle>
            <a:lvl1pPr algn="ctr">
              <a:defRPr sz="2400"/>
            </a:lvl1pPr>
          </a:lstStyle>
          <a:p>
            <a:fld id="{6F352D7C-DF7B-440C-A96A-99115F1A771C}" type="slidenum">
              <a:rPr lang="en-GB" sz="1200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GB" sz="1200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67000" y="1676400"/>
            <a:ext cx="6096000" cy="4495800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Jordan Palmeri</a:t>
            </a:r>
          </a:p>
          <a:p>
            <a:pPr lvl="1"/>
            <a:r>
              <a:rPr lang="en-US" sz="2000" dirty="0" smtClean="0"/>
              <a:t>Oregon DEQ</a:t>
            </a:r>
          </a:p>
          <a:p>
            <a:pPr lvl="1"/>
            <a:r>
              <a:rPr lang="en-US" sz="2000" dirty="0" smtClean="0"/>
              <a:t>503-229-6766</a:t>
            </a:r>
          </a:p>
          <a:p>
            <a:pPr lvl="1"/>
            <a:r>
              <a:rPr lang="en-US" sz="2000" dirty="0" smtClean="0">
                <a:hlinkClick r:id="rId3"/>
              </a:rPr>
              <a:t>palmeri.jordan@deq.state.or.us</a:t>
            </a:r>
            <a:endParaRPr lang="en-US" sz="2000" dirty="0" smtClean="0"/>
          </a:p>
          <a:p>
            <a:pPr lvl="1"/>
            <a:r>
              <a:rPr lang="en-US" sz="2000" dirty="0" smtClean="0">
                <a:hlinkClick r:id="rId4"/>
              </a:rPr>
              <a:t>http://www.deq.state.or.us/lq/sw/wasteprevention/greenbuilding.htm</a:t>
            </a:r>
            <a:endParaRPr lang="en-US" sz="2000" dirty="0" smtClean="0"/>
          </a:p>
          <a:p>
            <a:endParaRPr lang="en-US" sz="2000" dirty="0" smtClean="0"/>
          </a:p>
        </p:txBody>
      </p:sp>
      <p:pic>
        <p:nvPicPr>
          <p:cNvPr id="7" name="Picture 12" descr="C:\Users\Jon\AppData\Local\Microsoft\Windows\Temporary Internet Files\Content.Outlook\PDTEEIQQ\DEQ logo (2).TIF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1143000" cy="2776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1219200"/>
            <a:ext cx="533400" cy="304800"/>
          </a:xfrm>
          <a:prstGeom prst="rect">
            <a:avLst/>
          </a:prstGeom>
        </p:spPr>
        <p:txBody>
          <a:bodyPr/>
          <a:lstStyle>
            <a:lvl1pPr algn="ctr">
              <a:defRPr sz="2400"/>
            </a:lvl1pPr>
          </a:lstStyle>
          <a:p>
            <a:fld id="{6F352D7C-DF7B-440C-A96A-99115F1A771C}" type="slidenum">
              <a:rPr lang="en-GB" sz="1200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GB" sz="1200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gencyTemplate01Light">
  <a:themeElements>
    <a:clrScheme name="AllDEQ2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D9"/>
      </a:accent1>
      <a:accent2>
        <a:srgbClr val="9CC9C4"/>
      </a:accent2>
      <a:accent3>
        <a:srgbClr val="FFFFFF"/>
      </a:accent3>
      <a:accent4>
        <a:srgbClr val="000000"/>
      </a:accent4>
      <a:accent5>
        <a:srgbClr val="FFFFE9"/>
      </a:accent5>
      <a:accent6>
        <a:srgbClr val="8DB6B1"/>
      </a:accent6>
      <a:hlink>
        <a:srgbClr val="0000FF"/>
      </a:hlink>
      <a:folHlink>
        <a:srgbClr val="990099"/>
      </a:folHlink>
    </a:clrScheme>
    <a:fontScheme name="AllDEQ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lDEQ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lDEQ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lDEQ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lDEQ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lDEQ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lDEQ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lDEQ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lDEQ2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D9"/>
        </a:accent1>
        <a:accent2>
          <a:srgbClr val="9CC9C4"/>
        </a:accent2>
        <a:accent3>
          <a:srgbClr val="FFFFFF"/>
        </a:accent3>
        <a:accent4>
          <a:srgbClr val="000000"/>
        </a:accent4>
        <a:accent5>
          <a:srgbClr val="FFFFE9"/>
        </a:accent5>
        <a:accent6>
          <a:srgbClr val="8DB6B1"/>
        </a:accent6>
        <a:hlink>
          <a:srgbClr val="0000FF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lDEQ2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D9"/>
        </a:accent1>
        <a:accent2>
          <a:srgbClr val="9CC9C4"/>
        </a:accent2>
        <a:accent3>
          <a:srgbClr val="FFFFFF"/>
        </a:accent3>
        <a:accent4>
          <a:srgbClr val="000000"/>
        </a:accent4>
        <a:accent5>
          <a:srgbClr val="FFFFE9"/>
        </a:accent5>
        <a:accent6>
          <a:srgbClr val="8DB6B1"/>
        </a:accent6>
        <a:hlink>
          <a:srgbClr val="0075BA"/>
        </a:hlink>
        <a:folHlink>
          <a:srgbClr val="A71A8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AgencyTemplate01Light</Template>
  <TotalTime>1692</TotalTime>
  <Pages>12</Pages>
  <Words>620</Words>
  <Application>Microsoft Macintosh PowerPoint</Application>
  <PresentationFormat>On-screen Show (4:3)</PresentationFormat>
  <Paragraphs>142</Paragraphs>
  <Slides>33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AgencyTemplate01Light</vt:lpstr>
      <vt:lpstr>StaticEnhancedMetafile</vt:lpstr>
      <vt:lpstr>PowerPoint Presentation</vt:lpstr>
      <vt:lpstr>Overview </vt:lpstr>
      <vt:lpstr>What’s an Accessory Dwelling Unit (ADU)?</vt:lpstr>
      <vt:lpstr>Why does Oregon DEQ like them?</vt:lpstr>
      <vt:lpstr>Building Small is a green building strategy</vt:lpstr>
      <vt:lpstr>House size has increased</vt:lpstr>
      <vt:lpstr>PowerPoint Presentation</vt:lpstr>
      <vt:lpstr>Why focus on ADUs?</vt:lpstr>
      <vt:lpstr>ADU permits in Portland, OR</vt:lpstr>
      <vt:lpstr>Where are ADUs being built?</vt:lpstr>
      <vt:lpstr>Where are ADUs being built?</vt:lpstr>
      <vt:lpstr>Where are ADUs being built?</vt:lpstr>
      <vt:lpstr>Where are ADUs being built?</vt:lpstr>
      <vt:lpstr>Where are ADUs being built?</vt:lpstr>
      <vt:lpstr>Where are ADUs being built?</vt:lpstr>
      <vt:lpstr>Survey Research of ADU owners</vt:lpstr>
      <vt:lpstr>Are ADUs providing housing?</vt:lpstr>
      <vt:lpstr>Household Size</vt:lpstr>
      <vt:lpstr>ADU owner status?</vt:lpstr>
      <vt:lpstr>Who lives in ADUs?</vt:lpstr>
      <vt:lpstr>Who lives in ADUs?</vt:lpstr>
      <vt:lpstr>Who lives in ADUs?</vt:lpstr>
      <vt:lpstr>Who owns Portland ADUs?</vt:lpstr>
      <vt:lpstr>Do ADUs have low environmental impact?</vt:lpstr>
      <vt:lpstr>Do ADUs cause parking problems?</vt:lpstr>
      <vt:lpstr>Do ADUs support the community economically?</vt:lpstr>
      <vt:lpstr>Cost of ADU construction</vt:lpstr>
      <vt:lpstr>Rental rates</vt:lpstr>
      <vt:lpstr>Do ADUs provide affordable housing?</vt:lpstr>
      <vt:lpstr>Future ADU trend?  Separating ownership to create affordable starter homes?</vt:lpstr>
      <vt:lpstr>Accessorydwellings.org </vt:lpstr>
      <vt:lpstr>Accessory Dwelling Unit (ADU) Potential</vt:lpstr>
      <vt:lpstr>Thank You!</vt:lpstr>
    </vt:vector>
  </TitlesOfParts>
  <Company>State of Oregon Department of Environmental Quality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Jordan Palmeri</dc:creator>
  <cp:lastModifiedBy>Roger Valdez</cp:lastModifiedBy>
  <cp:revision>162</cp:revision>
  <cp:lastPrinted>2000-02-22T19:44:52Z</cp:lastPrinted>
  <dcterms:created xsi:type="dcterms:W3CDTF">2012-03-28T17:57:26Z</dcterms:created>
  <dcterms:modified xsi:type="dcterms:W3CDTF">2014-11-10T02:01:27Z</dcterms:modified>
</cp:coreProperties>
</file>